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>
        <p:scale>
          <a:sx n="33" d="100"/>
          <a:sy n="33" d="100"/>
        </p:scale>
        <p:origin x="1464" y="-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0A68-AB16-4475-AD20-48F52644D0F9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BD1C9-92BA-455D-A623-D35026593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524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A6E480-90DC-448A-B642-311BA5A7BA30}"/>
              </a:ext>
            </a:extLst>
          </p:cNvPr>
          <p:cNvGrpSpPr/>
          <p:nvPr userDrawn="1"/>
        </p:nvGrpSpPr>
        <p:grpSpPr>
          <a:xfrm>
            <a:off x="0" y="1699"/>
            <a:ext cx="30276413" cy="42802064"/>
            <a:chOff x="0" y="1699"/>
            <a:chExt cx="30276413" cy="42802064"/>
          </a:xfrm>
        </p:grpSpPr>
        <p:pic>
          <p:nvPicPr>
            <p:cNvPr id="7" name="그림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6"/>
            <a:stretch/>
          </p:blipFill>
          <p:spPr>
            <a:xfrm>
              <a:off x="0" y="1699"/>
              <a:ext cx="30276413" cy="40984936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A267DDB-94F3-4E78-8D7C-06BF81870669}"/>
                </a:ext>
              </a:extLst>
            </p:cNvPr>
            <p:cNvSpPr/>
            <p:nvPr userDrawn="1"/>
          </p:nvSpPr>
          <p:spPr>
            <a:xfrm>
              <a:off x="0" y="40986635"/>
              <a:ext cx="30275213" cy="1817128"/>
            </a:xfrm>
            <a:prstGeom prst="rect">
              <a:avLst/>
            </a:prstGeom>
            <a:solidFill>
              <a:srgbClr val="AED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.emf"/><Relationship Id="rId18" Type="http://schemas.openxmlformats.org/officeDocument/2006/relationships/image" Target="../media/image11.emf"/><Relationship Id="rId3" Type="http://schemas.openxmlformats.org/officeDocument/2006/relationships/package" Target="../embeddings/Microsoft_Visio_Drawing.vsdx"/><Relationship Id="rId7" Type="http://schemas.openxmlformats.org/officeDocument/2006/relationships/image" Target="../media/image8.emf"/><Relationship Id="rId12" Type="http://schemas.openxmlformats.org/officeDocument/2006/relationships/package" Target="../embeddings/Microsoft_Visio_Drawing3.vsdx"/><Relationship Id="rId17" Type="http://schemas.openxmlformats.org/officeDocument/2006/relationships/image" Target="../media/image7.emf"/><Relationship Id="rId2" Type="http://schemas.openxmlformats.org/officeDocument/2006/relationships/slideLayout" Target="../slideLayouts/slideLayout1.xml"/><Relationship Id="rId16" Type="http://schemas.openxmlformats.org/officeDocument/2006/relationships/package" Target="../embeddings/Microsoft_Visio_Drawing5.vsdx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image" Target="../media/image4.emf"/><Relationship Id="rId5" Type="http://schemas.openxmlformats.org/officeDocument/2006/relationships/package" Target="../embeddings/Microsoft_Visio_Drawing1.vsdx"/><Relationship Id="rId15" Type="http://schemas.openxmlformats.org/officeDocument/2006/relationships/image" Target="../media/image6.emf"/><Relationship Id="rId10" Type="http://schemas.openxmlformats.org/officeDocument/2006/relationships/package" Target="../embeddings/Microsoft_Visio_Drawing2.vsdx"/><Relationship Id="rId4" Type="http://schemas.openxmlformats.org/officeDocument/2006/relationships/image" Target="../media/image2.emf"/><Relationship Id="rId9" Type="http://schemas.openxmlformats.org/officeDocument/2006/relationships/image" Target="../media/image10.png"/><Relationship Id="rId14" Type="http://schemas.openxmlformats.org/officeDocument/2006/relationships/package" Target="../embeddings/Microsoft_Visio_Drawing4.vsd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C2454BF-B0ED-449B-BAE2-CB5158147B29}"/>
              </a:ext>
            </a:extLst>
          </p:cNvPr>
          <p:cNvSpPr txBox="1"/>
          <p:nvPr/>
        </p:nvSpPr>
        <p:spPr>
          <a:xfrm>
            <a:off x="-1" y="3625323"/>
            <a:ext cx="30275214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Two-step ADC with Self-Successive Doubling </a:t>
            </a:r>
          </a:p>
          <a:p>
            <a:pPr algn="ctr"/>
            <a:r>
              <a:rPr lang="en-US" altLang="ko-K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Algorithm for High-Speed CIS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6194F2-A033-4996-92E7-CA31AD60A9A8}"/>
              </a:ext>
            </a:extLst>
          </p:cNvPr>
          <p:cNvSpPr txBox="1"/>
          <p:nvPr/>
        </p:nvSpPr>
        <p:spPr>
          <a:xfrm>
            <a:off x="-1" y="6693989"/>
            <a:ext cx="30275214" cy="2185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Kyungmin</a:t>
            </a:r>
            <a:r>
              <a:rPr lang="en-US" altLang="ko-K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Lee, </a:t>
            </a:r>
            <a:r>
              <a:rPr lang="en-US" altLang="ko-KR" sz="4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Dongkyeong</a:t>
            </a:r>
            <a:r>
              <a:rPr lang="en-US" altLang="ko-KR" sz="4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Lee</a:t>
            </a:r>
            <a:r>
              <a:rPr lang="en-US" altLang="ko-K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Wonyong</a:t>
            </a:r>
            <a:r>
              <a:rPr lang="en-US" altLang="ko-K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Choi, Soo </a:t>
            </a:r>
            <a:r>
              <a:rPr lang="en-US" altLang="ko-K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Youn</a:t>
            </a:r>
            <a:r>
              <a:rPr lang="en-US" altLang="ko-K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Kim, and </a:t>
            </a:r>
            <a:r>
              <a:rPr lang="en-US" altLang="ko-K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Minkyu</a:t>
            </a:r>
            <a:r>
              <a:rPr lang="en-US" altLang="ko-K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</a:t>
            </a:r>
          </a:p>
          <a:p>
            <a:pPr algn="ctr"/>
            <a:r>
              <a:rPr lang="en-US" altLang="ko-K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Dept. of System Semiconductor, Dongguk University, Seoul, Korea</a:t>
            </a:r>
          </a:p>
          <a:p>
            <a:pPr algn="ctr"/>
            <a:r>
              <a:rPr lang="en-US" altLang="ko-K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 : dlehdrud22@dgu.ac.kr</a:t>
            </a:r>
            <a:endParaRPr lang="ko-KR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모서리가 둥근 직사각형 11">
            <a:extLst>
              <a:ext uri="{FF2B5EF4-FFF2-40B4-BE49-F238E27FC236}">
                <a16:creationId xmlns:a16="http://schemas.microsoft.com/office/drawing/2014/main" id="{ED6184D7-3221-46C2-BDBA-278D3B3C0A87}"/>
              </a:ext>
            </a:extLst>
          </p:cNvPr>
          <p:cNvSpPr/>
          <p:nvPr/>
        </p:nvSpPr>
        <p:spPr>
          <a:xfrm>
            <a:off x="1430849" y="9013876"/>
            <a:ext cx="27408886" cy="3281777"/>
          </a:xfrm>
          <a:prstGeom prst="roundRect">
            <a:avLst>
              <a:gd name="adj" fmla="val 0"/>
            </a:avLst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b="1" dirty="0">
                <a:solidFill>
                  <a:srgbClr val="555A62"/>
                </a:solidFill>
                <a:ea typeface="+mj-ea"/>
              </a:rPr>
              <a:t>Introduction </a:t>
            </a:r>
          </a:p>
          <a:p>
            <a:pPr marL="571500" indent="-571500">
              <a:lnSpc>
                <a:spcPct val="110000"/>
              </a:lnSpc>
              <a:buFontTx/>
              <a:buChar char="-"/>
            </a:pPr>
            <a:r>
              <a:rPr lang="en-US" altLang="ko-KR" sz="3200" dirty="0">
                <a:solidFill>
                  <a:schemeClr val="tx1"/>
                </a:solidFill>
              </a:rPr>
              <a:t>This work proposed a hybrid circuit that enables simultaneous CDS operation and ADC by introducing a self-successive doubling algorithm. The SSD circuit converts the upper bits, and the SAR ADC converts the lower bits, significantly reducing the area required for C-DAC. The SSD shares a single amplifier for both CDS and ADC, eliminating extra amplifiers and power consumption.</a:t>
            </a:r>
            <a:endParaRPr lang="en-US" altLang="ko-KR" sz="1050" dirty="0">
              <a:solidFill>
                <a:schemeClr val="tx1"/>
              </a:solidFill>
              <a:ea typeface="+mj-ea"/>
            </a:endParaRPr>
          </a:p>
          <a:p>
            <a:pPr marL="571500" indent="-571500">
              <a:lnSpc>
                <a:spcPct val="110000"/>
              </a:lnSpc>
              <a:buFontTx/>
              <a:buChar char="-"/>
            </a:pPr>
            <a:endParaRPr lang="en-US" altLang="ko-KR" sz="1050" b="0" i="0" dirty="0">
              <a:solidFill>
                <a:srgbClr val="555A62"/>
              </a:solidFill>
              <a:effectLst/>
              <a:ea typeface="+mj-ea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49F2B04-EFD8-4CB1-B3D9-346B55914D95}"/>
              </a:ext>
            </a:extLst>
          </p:cNvPr>
          <p:cNvSpPr/>
          <p:nvPr/>
        </p:nvSpPr>
        <p:spPr>
          <a:xfrm>
            <a:off x="24698685" y="34943781"/>
            <a:ext cx="3088915" cy="5106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584" tIns="32292" rIns="64584" bIns="322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9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FF7C4910-EE8C-4411-BF63-A67BD6942E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727932"/>
              </p:ext>
            </p:extLst>
          </p:nvPr>
        </p:nvGraphicFramePr>
        <p:xfrm>
          <a:off x="22913469" y="32079487"/>
          <a:ext cx="6510617" cy="49336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80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0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51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Technology.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latin typeface="+mn-lt"/>
                          <a:cs typeface="Times New Roman" panose="02020603050405020304" pitchFamily="18" charset="0"/>
                        </a:rPr>
                        <a:t>TSMC 180nm</a:t>
                      </a:r>
                      <a:endParaRPr lang="ko-KR" altLang="en-US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7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Supply Voltage (V) </a:t>
                      </a:r>
                    </a:p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(Analog / Digital)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latin typeface="+mn-lt"/>
                          <a:cs typeface="Times New Roman" panose="02020603050405020304" pitchFamily="18" charset="0"/>
                        </a:rPr>
                        <a:t>2.8 / 1.8</a:t>
                      </a:r>
                      <a:endParaRPr lang="ko-KR" altLang="en-US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1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Resolution (V x H)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latin typeface="+mn-lt"/>
                          <a:cs typeface="Times New Roman" panose="02020603050405020304" pitchFamily="18" charset="0"/>
                        </a:rPr>
                        <a:t>124 x 148</a:t>
                      </a:r>
                      <a:endParaRPr lang="ko-KR" altLang="en-US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1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A/D resolution</a:t>
                      </a:r>
                      <a:endParaRPr lang="ko-KR" altLang="en-US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latin typeface="+mn-lt"/>
                          <a:cs typeface="Times New Roman" panose="02020603050405020304" pitchFamily="18" charset="0"/>
                        </a:rPr>
                        <a:t>12</a:t>
                      </a:r>
                      <a:endParaRPr lang="ko-KR" altLang="en-US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1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Power consumption (</a:t>
                      </a:r>
                      <a:r>
                        <a:rPr lang="en-US" altLang="ko-KR" sz="2800" b="1" dirty="0" err="1">
                          <a:latin typeface="+mn-lt"/>
                          <a:cs typeface="Times New Roman" panose="02020603050405020304" pitchFamily="18" charset="0"/>
                        </a:rPr>
                        <a:t>mW</a:t>
                      </a:r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altLang="en-US" sz="2800" b="1" dirty="0">
                          <a:latin typeface="+mn-lt"/>
                          <a:cs typeface="Times New Roman" panose="02020603050405020304" pitchFamily="18" charset="0"/>
                        </a:rPr>
                        <a:t>*</a:t>
                      </a:r>
                      <a:endParaRPr lang="ko-KR" altLang="en-US" sz="2800" b="1" baseline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latin typeface="+mn-lt"/>
                          <a:cs typeface="Times New Roman" panose="02020603050405020304" pitchFamily="18" charset="0"/>
                        </a:rPr>
                        <a:t>7.54</a:t>
                      </a:r>
                      <a:endParaRPr lang="ko-KR" altLang="en-US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3723350"/>
                  </a:ext>
                </a:extLst>
              </a:tr>
              <a:tr h="3451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Frame rate (fps) </a:t>
                      </a:r>
                      <a:endParaRPr lang="ko-KR" altLang="en-US" sz="2800" b="1" baseline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latin typeface="+mn-lt"/>
                          <a:cs typeface="Times New Roman" panose="02020603050405020304" pitchFamily="18" charset="0"/>
                        </a:rPr>
                        <a:t>1161</a:t>
                      </a:r>
                      <a:endParaRPr lang="ko-KR" altLang="en-US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10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1 row conv. time (</a:t>
                      </a:r>
                      <a:r>
                        <a:rPr lang="en-US" altLang="ko-KR" sz="2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μs</a:t>
                      </a:r>
                      <a:r>
                        <a:rPr lang="en-US" altLang="ko-KR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altLang="ko-KR" sz="2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4584" marR="64584" marT="32292" marB="3229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latin typeface="+mn-lt"/>
                          <a:cs typeface="Times New Roman" panose="02020603050405020304" pitchFamily="18" charset="0"/>
                        </a:rPr>
                        <a:t>5.82</a:t>
                      </a:r>
                    </a:p>
                  </a:txBody>
                  <a:tcPr marL="64584" marR="64584" marT="32292" marB="322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646762"/>
                  </a:ext>
                </a:extLst>
              </a:tr>
              <a:tr h="3451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err="1">
                          <a:latin typeface="+mn-lt"/>
                          <a:cs typeface="Times New Roman" panose="02020603050405020304" pitchFamily="18" charset="0"/>
                        </a:rPr>
                        <a:t>FoM</a:t>
                      </a:r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 [</a:t>
                      </a:r>
                      <a:r>
                        <a:rPr lang="en-US" altLang="ko-KR" sz="2800" b="1" dirty="0" err="1">
                          <a:latin typeface="+mn-lt"/>
                          <a:cs typeface="Times New Roman" panose="02020603050405020304" pitchFamily="18" charset="0"/>
                        </a:rPr>
                        <a:t>fJ</a:t>
                      </a:r>
                      <a:r>
                        <a:rPr lang="en-US" altLang="ko-KR" sz="2800" b="1" dirty="0">
                          <a:latin typeface="+mn-lt"/>
                          <a:cs typeface="Times New Roman" panose="02020603050405020304" pitchFamily="18" charset="0"/>
                        </a:rPr>
                        <a:t>/conv-step]</a:t>
                      </a:r>
                      <a:r>
                        <a:rPr lang="ko-KR" altLang="en-US" sz="2800" b="1" dirty="0">
                          <a:latin typeface="+mn-lt"/>
                          <a:cs typeface="Times New Roman" panose="02020603050405020304" pitchFamily="18" charset="0"/>
                        </a:rPr>
                        <a:t>**</a:t>
                      </a:r>
                    </a:p>
                  </a:txBody>
                  <a:tcPr marL="64584" marR="64584" marT="32292" marB="3229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86.39</a:t>
                      </a:r>
                    </a:p>
                  </a:txBody>
                  <a:tcPr marL="64584" marR="64584" marT="32292" marB="322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127181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B7755BC1-14B1-4A33-9943-9B99CCE79FD9}"/>
              </a:ext>
            </a:extLst>
          </p:cNvPr>
          <p:cNvSpPr txBox="1"/>
          <p:nvPr/>
        </p:nvSpPr>
        <p:spPr>
          <a:xfrm>
            <a:off x="23056867" y="37322325"/>
            <a:ext cx="62238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* </a:t>
            </a:r>
            <a:r>
              <a:rPr lang="en-US" altLang="ko-KR" sz="2000" b="1" dirty="0"/>
              <a:t>Pixel amplifier + ADC power consumption</a:t>
            </a:r>
          </a:p>
          <a:p>
            <a:r>
              <a:rPr lang="ko-KR" altLang="en-US" sz="2000" b="1" dirty="0"/>
              <a:t>** </a:t>
            </a:r>
            <a:r>
              <a:rPr lang="en-US" altLang="ko-KR" sz="2000" b="1" dirty="0" err="1"/>
              <a:t>FoM</a:t>
            </a:r>
            <a:r>
              <a:rPr lang="en-US" altLang="ko-KR" sz="2000" b="1" dirty="0"/>
              <a:t> = (Power) / (# of pixel x Frame rate x 2</a:t>
            </a:r>
            <a:r>
              <a:rPr lang="en-US" altLang="ko-KR" sz="2000" b="1" baseline="30000" dirty="0"/>
              <a:t>ADC resolution</a:t>
            </a:r>
            <a:r>
              <a:rPr lang="en-US" altLang="ko-KR" sz="2000" b="1" dirty="0"/>
              <a:t>)</a:t>
            </a:r>
            <a:endParaRPr lang="ko-KR" altLang="en-US" sz="2000" b="1" dirty="0"/>
          </a:p>
        </p:txBody>
      </p:sp>
      <p:graphicFrame>
        <p:nvGraphicFramePr>
          <p:cNvPr id="16" name="개체 15">
            <a:extLst>
              <a:ext uri="{FF2B5EF4-FFF2-40B4-BE49-F238E27FC236}">
                <a16:creationId xmlns:a16="http://schemas.microsoft.com/office/drawing/2014/main" id="{3CA62431-A11B-4B10-BBBF-B686F497DF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5700481"/>
              </p:ext>
            </p:extLst>
          </p:nvPr>
        </p:nvGraphicFramePr>
        <p:xfrm>
          <a:off x="15213805" y="32155687"/>
          <a:ext cx="7699663" cy="5274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8" name="Visio" r:id="rId3" imgW="21078742" imgH="14439681" progId="Visio.Drawing.15">
                  <p:embed/>
                </p:oleObj>
              </mc:Choice>
              <mc:Fallback>
                <p:oleObj name="Visio" r:id="rId3" imgW="21078742" imgH="14439681" progId="Visio.Drawing.15">
                  <p:embed/>
                  <p:pic>
                    <p:nvPicPr>
                      <p:cNvPr id="13" name="개체 12">
                        <a:extLst>
                          <a:ext uri="{FF2B5EF4-FFF2-40B4-BE49-F238E27FC236}">
                            <a16:creationId xmlns:a16="http://schemas.microsoft.com/office/drawing/2014/main" id="{F4820316-E1D7-4ECA-8B32-D8A6CFCA60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13805" y="32155687"/>
                        <a:ext cx="7699663" cy="5274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개체 19">
            <a:extLst>
              <a:ext uri="{FF2B5EF4-FFF2-40B4-BE49-F238E27FC236}">
                <a16:creationId xmlns:a16="http://schemas.microsoft.com/office/drawing/2014/main" id="{2933CCA1-C829-4EAF-859C-F96EEFC9CA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8733026"/>
              </p:ext>
            </p:extLst>
          </p:nvPr>
        </p:nvGraphicFramePr>
        <p:xfrm>
          <a:off x="1430849" y="13156886"/>
          <a:ext cx="12970041" cy="4689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9" name="Visio" r:id="rId5" imgW="18335542" imgH="6629207" progId="Visio.Drawing.15">
                  <p:embed/>
                </p:oleObj>
              </mc:Choice>
              <mc:Fallback>
                <p:oleObj name="Visio" r:id="rId5" imgW="18335542" imgH="6629207" progId="Visio.Drawing.15">
                  <p:embed/>
                  <p:pic>
                    <p:nvPicPr>
                      <p:cNvPr id="17" name="개체 16">
                        <a:extLst>
                          <a:ext uri="{FF2B5EF4-FFF2-40B4-BE49-F238E27FC236}">
                            <a16:creationId xmlns:a16="http://schemas.microsoft.com/office/drawing/2014/main" id="{354D7B20-A00C-4AEA-A07E-8E554F68D7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30849" y="13156886"/>
                        <a:ext cx="12970041" cy="46894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63E5F0ED-0573-45DC-AF65-30D09F36337F}"/>
              </a:ext>
            </a:extLst>
          </p:cNvPr>
          <p:cNvSpPr txBox="1"/>
          <p:nvPr/>
        </p:nvSpPr>
        <p:spPr>
          <a:xfrm>
            <a:off x="1430849" y="12106944"/>
            <a:ext cx="124795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800" b="1" dirty="0">
                <a:solidFill>
                  <a:srgbClr val="374151"/>
                </a:solidFill>
                <a:ea typeface="+mj-ea"/>
              </a:rPr>
              <a:t>Proposed Readout Circuit &amp; Detailed Operation 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0119976C-FADF-4CEA-8793-2D979CFEC3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7971" y="22270820"/>
            <a:ext cx="8781736" cy="586246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EA648BA-F79A-42D0-B310-D559904C7D8F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707" y="25623138"/>
            <a:ext cx="4360766" cy="877311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BA6ABFE3-8430-4D38-8FAA-30D534C18FC0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707" y="24561610"/>
            <a:ext cx="4451143" cy="40943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4171476-6238-4DE7-B8B7-9FCFA07CE063}"/>
              </a:ext>
            </a:extLst>
          </p:cNvPr>
          <p:cNvSpPr txBox="1"/>
          <p:nvPr/>
        </p:nvSpPr>
        <p:spPr>
          <a:xfrm>
            <a:off x="17184663" y="30587035"/>
            <a:ext cx="44784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&lt;Measurement Environment&gt;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5A4399-7C7E-488A-85B5-98C0F6B5C433}"/>
              </a:ext>
            </a:extLst>
          </p:cNvPr>
          <p:cNvSpPr txBox="1"/>
          <p:nvPr/>
        </p:nvSpPr>
        <p:spPr>
          <a:xfrm>
            <a:off x="23843172" y="30038317"/>
            <a:ext cx="38102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&lt;Measurement Result&gt;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BE53C41-FF7E-4338-A711-C7D6E2B47625}"/>
              </a:ext>
            </a:extLst>
          </p:cNvPr>
          <p:cNvSpPr txBox="1"/>
          <p:nvPr/>
        </p:nvSpPr>
        <p:spPr>
          <a:xfrm>
            <a:off x="15444970" y="25082475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800" b="1" dirty="0">
                <a:solidFill>
                  <a:srgbClr val="374151"/>
                </a:solidFill>
                <a:ea typeface="+mj-ea"/>
              </a:rPr>
              <a:t>Measurement Result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58C7E0-98E5-41EF-A710-26F771A774EE}"/>
              </a:ext>
            </a:extLst>
          </p:cNvPr>
          <p:cNvSpPr txBox="1"/>
          <p:nvPr/>
        </p:nvSpPr>
        <p:spPr>
          <a:xfrm>
            <a:off x="15444970" y="31087470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50773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j-ea"/>
                <a:cs typeface="+mn-cs"/>
              </a:rPr>
              <a:t>Chip layout and</a:t>
            </a:r>
            <a:r>
              <a:rPr kumimoji="0" lang="en-US" altLang="ko-KR" sz="4800" b="1" i="0" u="none" strike="noStrike" kern="1200" cap="none" spc="0" normalizeH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j-ea"/>
                <a:cs typeface="+mn-cs"/>
              </a:rPr>
              <a:t> Summary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ea typeface="+mj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D97934-0B6E-472B-B340-2200DDF58F14}"/>
              </a:ext>
            </a:extLst>
          </p:cNvPr>
          <p:cNvSpPr txBox="1"/>
          <p:nvPr/>
        </p:nvSpPr>
        <p:spPr>
          <a:xfrm>
            <a:off x="15508021" y="38057305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50773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800" b="1" dirty="0">
                <a:solidFill>
                  <a:srgbClr val="374151"/>
                </a:solidFill>
                <a:ea typeface="+mj-ea"/>
              </a:rPr>
              <a:t>Acknowledgement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ea typeface="+mj-ea"/>
              <a:cs typeface="+mn-cs"/>
            </a:endParaRPr>
          </a:p>
        </p:txBody>
      </p:sp>
      <p:sp>
        <p:nvSpPr>
          <p:cNvPr id="33" name="모서리가 둥근 직사각형 5">
            <a:extLst>
              <a:ext uri="{FF2B5EF4-FFF2-40B4-BE49-F238E27FC236}">
                <a16:creationId xmlns:a16="http://schemas.microsoft.com/office/drawing/2014/main" id="{87F9E9D1-7D6C-4C26-95D9-C6FBD3BB452F}"/>
              </a:ext>
            </a:extLst>
          </p:cNvPr>
          <p:cNvSpPr/>
          <p:nvPr/>
        </p:nvSpPr>
        <p:spPr>
          <a:xfrm>
            <a:off x="15740815" y="39017169"/>
            <a:ext cx="12994548" cy="922194"/>
          </a:xfrm>
          <a:prstGeom prst="roundRect">
            <a:avLst>
              <a:gd name="adj" fmla="val 0"/>
            </a:avLst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en-US" altLang="ko-KR" sz="3200" dirty="0">
                <a:solidFill>
                  <a:schemeClr val="tx1"/>
                </a:solidFill>
                <a:ea typeface="+mj-ea"/>
              </a:rPr>
              <a:t>The chip fabrication and EDA tool were supported by the IC Design Education Center(IDEC), Korea.</a:t>
            </a:r>
          </a:p>
        </p:txBody>
      </p:sp>
      <p:graphicFrame>
        <p:nvGraphicFramePr>
          <p:cNvPr id="34" name="개체 33">
            <a:extLst>
              <a:ext uri="{FF2B5EF4-FFF2-40B4-BE49-F238E27FC236}">
                <a16:creationId xmlns:a16="http://schemas.microsoft.com/office/drawing/2014/main" id="{91DC9F7D-6D6C-412E-875F-B1273D7FD2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9555820"/>
              </p:ext>
            </p:extLst>
          </p:nvPr>
        </p:nvGraphicFramePr>
        <p:xfrm>
          <a:off x="16434777" y="15807948"/>
          <a:ext cx="11301823" cy="5711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" name="Visio" r:id="rId10" imgW="13458858" imgH="7229398" progId="Visio.Drawing.15">
                  <p:embed/>
                </p:oleObj>
              </mc:Choice>
              <mc:Fallback>
                <p:oleObj name="Visio" r:id="rId10" imgW="13458858" imgH="7229398" progId="Visio.Drawing.15">
                  <p:embed/>
                  <p:pic>
                    <p:nvPicPr>
                      <p:cNvPr id="58" name="개체 57">
                        <a:extLst>
                          <a:ext uri="{FF2B5EF4-FFF2-40B4-BE49-F238E27FC236}">
                            <a16:creationId xmlns:a16="http://schemas.microsoft.com/office/drawing/2014/main" id="{6D555721-1038-4BBF-8113-8DC22B7DB1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6434777" y="15807948"/>
                        <a:ext cx="11301823" cy="57116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개체 34">
            <a:extLst>
              <a:ext uri="{FF2B5EF4-FFF2-40B4-BE49-F238E27FC236}">
                <a16:creationId xmlns:a16="http://schemas.microsoft.com/office/drawing/2014/main" id="{DAED3AA3-9823-4B4D-9BA6-FAC4E4F248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5821804"/>
              </p:ext>
            </p:extLst>
          </p:nvPr>
        </p:nvGraphicFramePr>
        <p:xfrm>
          <a:off x="17621770" y="12678431"/>
          <a:ext cx="9414823" cy="3182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" name="Visio" r:id="rId12" imgW="10172570" imgH="3438499" progId="Visio.Drawing.15">
                  <p:embed/>
                </p:oleObj>
              </mc:Choice>
              <mc:Fallback>
                <p:oleObj name="Visio" r:id="rId12" imgW="10172570" imgH="3438499" progId="Visio.Drawing.15">
                  <p:embed/>
                  <p:pic>
                    <p:nvPicPr>
                      <p:cNvPr id="28" name="개체 27">
                        <a:extLst>
                          <a:ext uri="{FF2B5EF4-FFF2-40B4-BE49-F238E27FC236}">
                            <a16:creationId xmlns:a16="http://schemas.microsoft.com/office/drawing/2014/main" id="{43FFF778-A821-4A0D-BBE9-16862B8F9C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7621770" y="12678431"/>
                        <a:ext cx="9414823" cy="3182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개체 35">
            <a:extLst>
              <a:ext uri="{FF2B5EF4-FFF2-40B4-BE49-F238E27FC236}">
                <a16:creationId xmlns:a16="http://schemas.microsoft.com/office/drawing/2014/main" id="{CDA5802F-F48B-41FC-AC4D-968560D357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694379"/>
              </p:ext>
            </p:extLst>
          </p:nvPr>
        </p:nvGraphicFramePr>
        <p:xfrm>
          <a:off x="1237971" y="32105150"/>
          <a:ext cx="12865279" cy="4933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2" name="Visio" r:id="rId14" imgW="10382170" imgH="3981347" progId="Visio.Drawing.15">
                  <p:embed/>
                </p:oleObj>
              </mc:Choice>
              <mc:Fallback>
                <p:oleObj name="Visio" r:id="rId14" imgW="10382170" imgH="3981347" progId="Visio.Drawing.15">
                  <p:embed/>
                  <p:pic>
                    <p:nvPicPr>
                      <p:cNvPr id="27" name="개체 26">
                        <a:extLst>
                          <a:ext uri="{FF2B5EF4-FFF2-40B4-BE49-F238E27FC236}">
                            <a16:creationId xmlns:a16="http://schemas.microsoft.com/office/drawing/2014/main" id="{93E50EE6-AF12-43FF-8AC1-CE619098A7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237971" y="32105150"/>
                        <a:ext cx="12865279" cy="49336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3509D525-0C8F-46B7-AAD2-6BDFEE8CC1E0}"/>
              </a:ext>
            </a:extLst>
          </p:cNvPr>
          <p:cNvSpPr txBox="1"/>
          <p:nvPr/>
        </p:nvSpPr>
        <p:spPr>
          <a:xfrm>
            <a:off x="1631330" y="17992943"/>
            <a:ext cx="13503962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Times New Roman" panose="02020603050405020304" pitchFamily="18" charset="0"/>
              </a:rPr>
              <a:t>The SAR ADC operates as a two-step ADC to reduce the required C-DAC area.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b="0" dirty="0">
                <a:cs typeface="Times New Roman" panose="02020603050405020304" pitchFamily="18" charset="0"/>
              </a:rPr>
              <a:t>A residue amplifier is still needed for signal amplification.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Times New Roman" panose="02020603050405020304" pitchFamily="18" charset="0"/>
              </a:rPr>
              <a:t>The proposed circuit applies the SSD algorithm, enabling ADC conversion, </a:t>
            </a:r>
            <a:br>
              <a:rPr lang="en-US" altLang="ko-KR" sz="3200" dirty="0">
                <a:cs typeface="Times New Roman" panose="02020603050405020304" pitchFamily="18" charset="0"/>
              </a:rPr>
            </a:br>
            <a:r>
              <a:rPr lang="en-US" altLang="ko-KR" sz="3200" dirty="0">
                <a:cs typeface="Times New Roman" panose="02020603050405020304" pitchFamily="18" charset="0"/>
              </a:rPr>
              <a:t>correlated double sampling(CDS), and residue amplification to be performed </a:t>
            </a:r>
            <a:br>
              <a:rPr lang="en-US" altLang="ko-KR" sz="3200" dirty="0">
                <a:cs typeface="Times New Roman" panose="02020603050405020304" pitchFamily="18" charset="0"/>
              </a:rPr>
            </a:br>
            <a:r>
              <a:rPr lang="en-US" altLang="ko-KR" sz="3200" dirty="0">
                <a:cs typeface="Times New Roman" panose="02020603050405020304" pitchFamily="18" charset="0"/>
              </a:rPr>
              <a:t>simultaneously.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b="0" dirty="0">
                <a:cs typeface="Times New Roman" panose="02020603050405020304" pitchFamily="18" charset="0"/>
              </a:rPr>
              <a:t>This approach effectively reduces both power consumption and chip area.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863C9B9-6CC8-4387-8660-F46EB6C5131D}"/>
              </a:ext>
            </a:extLst>
          </p:cNvPr>
          <p:cNvSpPr txBox="1"/>
          <p:nvPr/>
        </p:nvSpPr>
        <p:spPr>
          <a:xfrm>
            <a:off x="15290004" y="21885900"/>
            <a:ext cx="14210282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Times New Roman" panose="02020603050405020304" pitchFamily="18" charset="0"/>
              </a:rPr>
              <a:t>With V</a:t>
            </a:r>
            <a:r>
              <a:rPr lang="en-US" altLang="ko-KR" sz="3200" baseline="-25000" dirty="0">
                <a:cs typeface="Times New Roman" panose="02020603050405020304" pitchFamily="18" charset="0"/>
              </a:rPr>
              <a:t>RST</a:t>
            </a:r>
            <a:r>
              <a:rPr lang="en-US" altLang="ko-KR" sz="3200" dirty="0">
                <a:cs typeface="Times New Roman" panose="02020603050405020304" pitchFamily="18" charset="0"/>
              </a:rPr>
              <a:t>= 1V, V</a:t>
            </a:r>
            <a:r>
              <a:rPr lang="en-US" altLang="ko-KR" sz="3200" baseline="-25000" dirty="0">
                <a:cs typeface="Times New Roman" panose="02020603050405020304" pitchFamily="18" charset="0"/>
              </a:rPr>
              <a:t>SIG </a:t>
            </a:r>
            <a:r>
              <a:rPr lang="en-US" altLang="ko-KR" sz="3200" dirty="0">
                <a:cs typeface="Times New Roman" panose="02020603050405020304" pitchFamily="18" charset="0"/>
              </a:rPr>
              <a:t>= 509mV and V</a:t>
            </a:r>
            <a:r>
              <a:rPr lang="en-US" altLang="ko-KR" sz="3200" baseline="-25000" dirty="0">
                <a:cs typeface="Times New Roman" panose="02020603050405020304" pitchFamily="18" charset="0"/>
              </a:rPr>
              <a:t>REF</a:t>
            </a:r>
            <a:r>
              <a:rPr lang="en-US" altLang="ko-KR" sz="3200" dirty="0">
                <a:cs typeface="Times New Roman" panose="02020603050405020304" pitchFamily="18" charset="0"/>
              </a:rPr>
              <a:t> = 300mV, </a:t>
            </a:r>
            <a:r>
              <a:rPr lang="el-GR" altLang="ko-KR" sz="3200" dirty="0">
                <a:cs typeface="Times New Roman" panose="02020603050405020304" pitchFamily="18" charset="0"/>
              </a:rPr>
              <a:t>Δ</a:t>
            </a:r>
            <a:r>
              <a:rPr lang="en-US" altLang="ko-KR" sz="3200" dirty="0">
                <a:cs typeface="Times New Roman" panose="02020603050405020304" pitchFamily="18" charset="0"/>
              </a:rPr>
              <a:t>V = 209mV and </a:t>
            </a:r>
            <a:r>
              <a:rPr lang="en-US" altLang="ko-KR" sz="3200" dirty="0" err="1">
                <a:cs typeface="Times New Roman" panose="02020603050405020304" pitchFamily="18" charset="0"/>
              </a:rPr>
              <a:t>V</a:t>
            </a:r>
            <a:r>
              <a:rPr lang="en-US" altLang="ko-KR" sz="3200" baseline="-25000" dirty="0" err="1">
                <a:cs typeface="Times New Roman" panose="02020603050405020304" pitchFamily="18" charset="0"/>
              </a:rPr>
              <a:t>pp</a:t>
            </a:r>
            <a:r>
              <a:rPr lang="en-US" altLang="ko-KR" sz="3200" dirty="0">
                <a:cs typeface="Times New Roman" panose="02020603050405020304" pitchFamily="18" charset="0"/>
              </a:rPr>
              <a:t> = 700mV </a:t>
            </a:r>
            <a:r>
              <a:rPr lang="en-US" altLang="ko-KR" sz="3200" baseline="-25000" dirty="0"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b="0" dirty="0">
                <a:cs typeface="Times New Roman" panose="02020603050405020304" pitchFamily="18" charset="0"/>
              </a:rPr>
              <a:t>When </a:t>
            </a:r>
            <a:r>
              <a:rPr lang="el-GR" altLang="ko-KR" sz="3200" dirty="0"/>
              <a:t>Φ</a:t>
            </a:r>
            <a:r>
              <a:rPr lang="en-US" altLang="ko-KR" sz="3200" baseline="-25000" dirty="0"/>
              <a:t>set</a:t>
            </a:r>
            <a:r>
              <a:rPr lang="en-US" altLang="ko-KR" sz="3200" dirty="0"/>
              <a:t> is enabled, charges are stored in the capacitor array using V</a:t>
            </a:r>
            <a:r>
              <a:rPr lang="en-US" altLang="ko-KR" sz="3200" baseline="-25000" dirty="0"/>
              <a:t>REF</a:t>
            </a:r>
            <a:r>
              <a:rPr lang="en-US" altLang="ko-KR" sz="3200" dirty="0"/>
              <a:t> and V</a:t>
            </a:r>
            <a:r>
              <a:rPr lang="en-US" altLang="ko-KR" sz="3200" baseline="-25000" dirty="0"/>
              <a:t>SIG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b="0" dirty="0">
                <a:cs typeface="Times New Roman" panose="02020603050405020304" pitchFamily="18" charset="0"/>
              </a:rPr>
              <a:t>During the SSD phase, capacitors switch between V</a:t>
            </a:r>
            <a:r>
              <a:rPr lang="en-US" altLang="ko-KR" sz="3200" b="0" baseline="-25000" dirty="0">
                <a:cs typeface="Times New Roman" panose="02020603050405020304" pitchFamily="18" charset="0"/>
              </a:rPr>
              <a:t>REF</a:t>
            </a:r>
            <a:r>
              <a:rPr lang="en-US" altLang="ko-KR" sz="3200" b="0" dirty="0">
                <a:cs typeface="Times New Roman" panose="02020603050405020304" pitchFamily="18" charset="0"/>
              </a:rPr>
              <a:t> and V</a:t>
            </a:r>
            <a:r>
              <a:rPr lang="en-US" altLang="ko-KR" sz="3200" b="0" baseline="-25000" dirty="0">
                <a:cs typeface="Times New Roman" panose="02020603050405020304" pitchFamily="18" charset="0"/>
              </a:rPr>
              <a:t>IP</a:t>
            </a:r>
            <a:r>
              <a:rPr lang="en-US" altLang="ko-KR" sz="3200" b="0" dirty="0">
                <a:cs typeface="Times New Roman" panose="02020603050405020304" pitchFamily="18" charset="0"/>
              </a:rPr>
              <a:t>, </a:t>
            </a:r>
            <a:r>
              <a:rPr lang="en-US" altLang="ko-KR" sz="3200" dirty="0">
                <a:cs typeface="Times New Roman" panose="02020603050405020304" pitchFamily="18" charset="0"/>
              </a:rPr>
              <a:t>adjusting V</a:t>
            </a:r>
            <a:r>
              <a:rPr lang="en-US" altLang="ko-KR" sz="3200" baseline="-25000" dirty="0">
                <a:cs typeface="Times New Roman" panose="02020603050405020304" pitchFamily="18" charset="0"/>
              </a:rPr>
              <a:t>IP</a:t>
            </a:r>
            <a:r>
              <a:rPr lang="en-US" altLang="ko-KR" sz="3200" dirty="0">
                <a:cs typeface="Times New Roman" panose="02020603050405020304" pitchFamily="18" charset="0"/>
              </a:rPr>
              <a:t> based on the comparator output.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b="0" dirty="0">
                <a:cs typeface="Times New Roman" panose="02020603050405020304" pitchFamily="18" charset="0"/>
              </a:rPr>
              <a:t>After six cycles, this process produces a binary code (e.g., 010011</a:t>
            </a:r>
            <a:r>
              <a:rPr lang="en-US" altLang="ko-KR" sz="3200" b="0" baseline="-25000" dirty="0">
                <a:cs typeface="Times New Roman" panose="02020603050405020304" pitchFamily="18" charset="0"/>
              </a:rPr>
              <a:t>2</a:t>
            </a:r>
            <a:r>
              <a:rPr lang="en-US" altLang="ko-KR" sz="3200" b="0" dirty="0">
                <a:cs typeface="Times New Roman" panose="02020603050405020304" pitchFamily="18" charset="0"/>
              </a:rPr>
              <a:t>) and the residue is amplified 64x for fine conversion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EF7976-90A4-4352-AF65-450369791437}"/>
              </a:ext>
            </a:extLst>
          </p:cNvPr>
          <p:cNvSpPr txBox="1"/>
          <p:nvPr/>
        </p:nvSpPr>
        <p:spPr>
          <a:xfrm>
            <a:off x="1680039" y="28543556"/>
            <a:ext cx="13533765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17" indent="-342917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Arial" panose="020B0604020202020204" pitchFamily="34" charset="0"/>
              </a:rPr>
              <a:t>A and B represent the 2-bit binary code for the coarse part and fine part, respectively, whereas C represents the residue that is smaller than </a:t>
            </a:r>
            <a:r>
              <a:rPr lang="en-US" altLang="ko-KR" sz="3200" dirty="0" err="1">
                <a:cs typeface="Arial" panose="020B0604020202020204" pitchFamily="34" charset="0"/>
              </a:rPr>
              <a:t>V</a:t>
            </a:r>
            <a:r>
              <a:rPr lang="en-US" altLang="ko-KR" sz="3200" baseline="-25000" dirty="0" err="1">
                <a:cs typeface="Arial" panose="020B0604020202020204" pitchFamily="34" charset="0"/>
              </a:rPr>
              <a:t>Fine</a:t>
            </a:r>
            <a:r>
              <a:rPr lang="en-US" altLang="ko-KR" sz="3200" dirty="0">
                <a:cs typeface="Arial" panose="020B0604020202020204" pitchFamily="34" charset="0"/>
              </a:rPr>
              <a:t>.</a:t>
            </a:r>
          </a:p>
          <a:p>
            <a:pPr marL="342917" indent="-342917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Arial" panose="020B0604020202020204" pitchFamily="34" charset="0"/>
              </a:rPr>
              <a:t>At V</a:t>
            </a:r>
            <a:r>
              <a:rPr lang="en-US" altLang="ko-KR" sz="3200" baseline="-25000" dirty="0">
                <a:cs typeface="Arial" panose="020B0604020202020204" pitchFamily="34" charset="0"/>
              </a:rPr>
              <a:t>0</a:t>
            </a:r>
            <a:r>
              <a:rPr lang="en-US" altLang="ko-KR" sz="3200" dirty="0">
                <a:cs typeface="Arial" panose="020B0604020202020204" pitchFamily="34" charset="0"/>
              </a:rPr>
              <a:t>, since ‘A’ = 10</a:t>
            </a:r>
            <a:r>
              <a:rPr lang="en-US" altLang="ko-KR" sz="3200" baseline="-25000" dirty="0">
                <a:cs typeface="Arial" panose="020B0604020202020204" pitchFamily="34" charset="0"/>
              </a:rPr>
              <a:t>2</a:t>
            </a:r>
            <a:r>
              <a:rPr lang="en-US" altLang="ko-KR" sz="3200" dirty="0">
                <a:cs typeface="Arial" panose="020B0604020202020204" pitchFamily="34" charset="0"/>
              </a:rPr>
              <a:t>, the coefficient for </a:t>
            </a:r>
            <a:r>
              <a:rPr lang="en-US" altLang="ko-KR" sz="3200" dirty="0" err="1">
                <a:cs typeface="Arial" panose="020B0604020202020204" pitchFamily="34" charset="0"/>
              </a:rPr>
              <a:t>V</a:t>
            </a:r>
            <a:r>
              <a:rPr lang="en-US" altLang="ko-KR" sz="3200" baseline="-25000" dirty="0" err="1">
                <a:cs typeface="Arial" panose="020B0604020202020204" pitchFamily="34" charset="0"/>
              </a:rPr>
              <a:t>Coarse</a:t>
            </a:r>
            <a:r>
              <a:rPr lang="en-US" altLang="ko-KR" sz="3200" dirty="0">
                <a:cs typeface="Arial" panose="020B0604020202020204" pitchFamily="34" charset="0"/>
              </a:rPr>
              <a:t> at V</a:t>
            </a:r>
            <a:r>
              <a:rPr lang="en-US" altLang="ko-KR" sz="3200" baseline="-25000" dirty="0">
                <a:cs typeface="Arial" panose="020B0604020202020204" pitchFamily="34" charset="0"/>
              </a:rPr>
              <a:t>1</a:t>
            </a:r>
            <a:r>
              <a:rPr lang="en-US" altLang="ko-KR" sz="3200" dirty="0">
                <a:cs typeface="Arial" panose="020B0604020202020204" pitchFamily="34" charset="0"/>
              </a:rPr>
              <a:t> is 100</a:t>
            </a:r>
            <a:r>
              <a:rPr lang="en-US" altLang="ko-KR" sz="3200" baseline="-25000" dirty="0">
                <a:cs typeface="Arial" panose="020B0604020202020204" pitchFamily="34" charset="0"/>
              </a:rPr>
              <a:t>2 </a:t>
            </a:r>
            <a:r>
              <a:rPr lang="en-US" altLang="ko-KR" sz="3200" dirty="0">
                <a:cs typeface="Arial" panose="020B0604020202020204" pitchFamily="34" charset="0"/>
              </a:rPr>
              <a:t>and V</a:t>
            </a:r>
            <a:r>
              <a:rPr lang="en-US" altLang="ko-KR" sz="3200" baseline="-25000" dirty="0">
                <a:cs typeface="Arial" panose="020B0604020202020204" pitchFamily="34" charset="0"/>
              </a:rPr>
              <a:t>2</a:t>
            </a:r>
            <a:r>
              <a:rPr lang="ko-KR" altLang="en-US" sz="3200" dirty="0">
                <a:cs typeface="Arial" panose="020B0604020202020204" pitchFamily="34" charset="0"/>
              </a:rPr>
              <a:t> </a:t>
            </a:r>
            <a:r>
              <a:rPr lang="en-US" altLang="ko-KR" sz="3200" dirty="0">
                <a:cs typeface="Arial" panose="020B0604020202020204" pitchFamily="34" charset="0"/>
              </a:rPr>
              <a:t>is</a:t>
            </a:r>
            <a:r>
              <a:rPr lang="ko-KR" altLang="en-US" sz="3200" dirty="0">
                <a:cs typeface="Arial" panose="020B0604020202020204" pitchFamily="34" charset="0"/>
              </a:rPr>
              <a:t> </a:t>
            </a:r>
            <a:r>
              <a:rPr lang="en-US" altLang="ko-KR" sz="3200" dirty="0">
                <a:cs typeface="Arial" panose="020B0604020202020204" pitchFamily="34" charset="0"/>
              </a:rPr>
              <a:t>000</a:t>
            </a:r>
            <a:r>
              <a:rPr lang="en-US" altLang="ko-KR" sz="3200" baseline="-25000" dirty="0">
                <a:cs typeface="Arial" panose="020B0604020202020204" pitchFamily="34" charset="0"/>
              </a:rPr>
              <a:t>2</a:t>
            </a:r>
            <a:r>
              <a:rPr lang="en-US" altLang="ko-KR" sz="3200" dirty="0">
                <a:cs typeface="Arial" panose="020B0604020202020204" pitchFamily="34" charset="0"/>
              </a:rPr>
              <a:t>. </a:t>
            </a:r>
            <a:br>
              <a:rPr lang="en-US" altLang="ko-KR" sz="3200" dirty="0">
                <a:cs typeface="Arial" panose="020B0604020202020204" pitchFamily="34" charset="0"/>
              </a:rPr>
            </a:br>
            <a:r>
              <a:rPr lang="en-US" altLang="ko-KR" sz="3200" dirty="0">
                <a:cs typeface="Arial" panose="020B0604020202020204" pitchFamily="34" charset="0"/>
              </a:rPr>
              <a:t>B is 01</a:t>
            </a:r>
            <a:r>
              <a:rPr lang="en-US" altLang="ko-KR" sz="3200" baseline="-25000" dirty="0">
                <a:cs typeface="Arial" panose="020B0604020202020204" pitchFamily="34" charset="0"/>
              </a:rPr>
              <a:t>2</a:t>
            </a:r>
            <a:r>
              <a:rPr lang="en-US" altLang="ko-KR" sz="3200" dirty="0">
                <a:cs typeface="Arial" panose="020B0604020202020204" pitchFamily="34" charset="0"/>
              </a:rPr>
              <a:t>, the coefficient of </a:t>
            </a:r>
            <a:r>
              <a:rPr lang="en-US" altLang="ko-KR" sz="3200" dirty="0" err="1">
                <a:cs typeface="Arial" panose="020B0604020202020204" pitchFamily="34" charset="0"/>
              </a:rPr>
              <a:t>V</a:t>
            </a:r>
            <a:r>
              <a:rPr lang="en-US" altLang="ko-KR" sz="3200" baseline="-25000" dirty="0" err="1">
                <a:cs typeface="Arial" panose="020B0604020202020204" pitchFamily="34" charset="0"/>
              </a:rPr>
              <a:t>Fine</a:t>
            </a:r>
            <a:r>
              <a:rPr lang="en-US" altLang="ko-KR" sz="3200" dirty="0">
                <a:cs typeface="Arial" panose="020B0604020202020204" pitchFamily="34" charset="0"/>
              </a:rPr>
              <a:t> becomes 0100</a:t>
            </a:r>
            <a:r>
              <a:rPr lang="en-US" altLang="ko-KR" sz="3200" baseline="-25000" dirty="0">
                <a:cs typeface="Arial" panose="020B0604020202020204" pitchFamily="34" charset="0"/>
              </a:rPr>
              <a:t>2</a:t>
            </a:r>
            <a:r>
              <a:rPr lang="en-US" altLang="ko-KR" sz="3200" dirty="0">
                <a:cs typeface="Arial" panose="020B0604020202020204" pitchFamily="34" charset="0"/>
              </a:rPr>
              <a:t>.</a:t>
            </a:r>
          </a:p>
          <a:p>
            <a:pPr marL="342917" indent="-342917">
              <a:buFont typeface="Arial" panose="020B0604020202020204" pitchFamily="34" charset="0"/>
              <a:buChar char="•"/>
            </a:pPr>
            <a:r>
              <a:rPr lang="en-US" altLang="ko-KR" sz="3200" dirty="0" err="1">
                <a:cs typeface="Arial" panose="020B0604020202020204" pitchFamily="34" charset="0"/>
              </a:rPr>
              <a:t>V</a:t>
            </a:r>
            <a:r>
              <a:rPr lang="en-US" altLang="ko-KR" sz="3200" baseline="-25000" dirty="0" err="1">
                <a:cs typeface="Arial" panose="020B0604020202020204" pitchFamily="34" charset="0"/>
              </a:rPr>
              <a:t>n</a:t>
            </a:r>
            <a:r>
              <a:rPr lang="en-US" altLang="ko-KR" sz="3200" dirty="0">
                <a:cs typeface="Arial" panose="020B0604020202020204" pitchFamily="34" charset="0"/>
              </a:rPr>
              <a:t> compares whether the amplified </a:t>
            </a:r>
            <a:r>
              <a:rPr lang="en-US" altLang="ko-KR" sz="3200" dirty="0" err="1">
                <a:cs typeface="Arial" panose="020B0604020202020204" pitchFamily="34" charset="0"/>
              </a:rPr>
              <a:t>V</a:t>
            </a:r>
            <a:r>
              <a:rPr lang="en-US" altLang="ko-KR" sz="3200" baseline="-25000" dirty="0" err="1">
                <a:cs typeface="Arial" panose="020B0604020202020204" pitchFamily="34" charset="0"/>
              </a:rPr>
              <a:t>pp</a:t>
            </a:r>
            <a:r>
              <a:rPr lang="en-US" altLang="ko-KR" sz="3200" dirty="0">
                <a:cs typeface="Arial" panose="020B0604020202020204" pitchFamily="34" charset="0"/>
              </a:rPr>
              <a:t>−ΔPD is higher than or lower than V</a:t>
            </a:r>
            <a:r>
              <a:rPr lang="en-US" altLang="ko-KR" sz="3200" baseline="-25000" dirty="0">
                <a:cs typeface="Arial" panose="020B0604020202020204" pitchFamily="34" charset="0"/>
              </a:rPr>
              <a:t>RST</a:t>
            </a:r>
            <a:r>
              <a:rPr lang="en-US" altLang="ko-KR" sz="3200" dirty="0">
                <a:cs typeface="Arial" panose="020B0604020202020204" pitchFamily="34" charset="0"/>
              </a:rPr>
              <a:t>. </a:t>
            </a:r>
          </a:p>
          <a:p>
            <a:r>
              <a:rPr lang="en-US" altLang="ko-KR" sz="3200" dirty="0">
                <a:sym typeface="Wingdings" panose="05000000000000000000" pitchFamily="2" charset="2"/>
              </a:rPr>
              <a:t> </a:t>
            </a:r>
            <a:r>
              <a:rPr lang="en-US" altLang="ko-KR" sz="3200" dirty="0">
                <a:cs typeface="Arial" panose="020B0604020202020204" pitchFamily="34" charset="0"/>
              </a:rPr>
              <a:t>This demonstrates that the SSD algorithm can simultaneously perform CDS.</a:t>
            </a:r>
            <a:endParaRPr lang="en-US" altLang="ko-KR" sz="7200" dirty="0"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441BE11-9C05-4303-A313-B15D516046BB}"/>
              </a:ext>
            </a:extLst>
          </p:cNvPr>
          <p:cNvSpPr txBox="1"/>
          <p:nvPr/>
        </p:nvSpPr>
        <p:spPr>
          <a:xfrm>
            <a:off x="1680039" y="37689618"/>
            <a:ext cx="12938594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17" indent="-342917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Arial" panose="020B0604020202020204" pitchFamily="34" charset="0"/>
              </a:rPr>
              <a:t>A typical analog CDS circuit is composed of switches, capacitors and a single amplifier, and the SSD circuit follows a similar structure.</a:t>
            </a:r>
          </a:p>
          <a:p>
            <a:pPr marL="342917" indent="-342917">
              <a:buFont typeface="Arial" panose="020B0604020202020204" pitchFamily="34" charset="0"/>
              <a:buChar char="•"/>
            </a:pPr>
            <a:r>
              <a:rPr lang="en-US" altLang="ko-KR" sz="3200" dirty="0">
                <a:cs typeface="Arial" panose="020B0604020202020204" pitchFamily="34" charset="0"/>
              </a:rPr>
              <a:t>Since the SSD circuit has a 6-bit ADC performance, the total capacitance of capacitor array is 2</a:t>
            </a:r>
            <a:r>
              <a:rPr lang="en-US" altLang="ko-KR" sz="3200" baseline="30000" dirty="0">
                <a:cs typeface="Arial" panose="020B0604020202020204" pitchFamily="34" charset="0"/>
              </a:rPr>
              <a:t>6</a:t>
            </a:r>
            <a:r>
              <a:rPr lang="en-US" altLang="ko-KR" sz="3200" dirty="0">
                <a:cs typeface="Arial" panose="020B0604020202020204" pitchFamily="34" charset="0"/>
              </a:rPr>
              <a:t>C</a:t>
            </a:r>
            <a:r>
              <a:rPr lang="en-US" altLang="ko-KR" sz="3200" baseline="-25000" dirty="0">
                <a:cs typeface="Arial" panose="020B0604020202020204" pitchFamily="34" charset="0"/>
              </a:rPr>
              <a:t>u</a:t>
            </a:r>
            <a:r>
              <a:rPr lang="en-US" altLang="ko-KR" sz="3200" dirty="0">
                <a:cs typeface="Arial" panose="020B0604020202020204" pitchFamily="34" charset="0"/>
              </a:rPr>
              <a:t> , where C</a:t>
            </a:r>
            <a:r>
              <a:rPr lang="en-US" altLang="ko-KR" sz="3200" baseline="-25000" dirty="0">
                <a:cs typeface="Arial" panose="020B0604020202020204" pitchFamily="34" charset="0"/>
              </a:rPr>
              <a:t>u </a:t>
            </a:r>
            <a:r>
              <a:rPr lang="en-US" altLang="ko-KR" sz="3200" dirty="0">
                <a:cs typeface="Arial" panose="020B0604020202020204" pitchFamily="34" charset="0"/>
              </a:rPr>
              <a:t>represents the capacitance of the unit capacitor.</a:t>
            </a:r>
            <a:endParaRPr lang="en-US" altLang="ko-KR" sz="3200" dirty="0">
              <a:solidFill>
                <a:srgbClr val="1313FF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44" name="개체 43">
            <a:extLst>
              <a:ext uri="{FF2B5EF4-FFF2-40B4-BE49-F238E27FC236}">
                <a16:creationId xmlns:a16="http://schemas.microsoft.com/office/drawing/2014/main" id="{0D9FE121-F526-44AC-A46F-DF9B12B1EF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9430978"/>
              </p:ext>
            </p:extLst>
          </p:nvPr>
        </p:nvGraphicFramePr>
        <p:xfrm>
          <a:off x="16380001" y="25954570"/>
          <a:ext cx="5836705" cy="4594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3" name="Visio" r:id="rId16" imgW="4600489" imgH="4448209" progId="Visio.Drawing.15">
                  <p:embed/>
                </p:oleObj>
              </mc:Choice>
              <mc:Fallback>
                <p:oleObj name="Visio" r:id="rId16" imgW="4600489" imgH="4448209" progId="Visio.Drawing.15">
                  <p:embed/>
                  <p:pic>
                    <p:nvPicPr>
                      <p:cNvPr id="9" name="개체 8">
                        <a:extLst>
                          <a:ext uri="{FF2B5EF4-FFF2-40B4-BE49-F238E27FC236}">
                            <a16:creationId xmlns:a16="http://schemas.microsoft.com/office/drawing/2014/main" id="{48FF837E-7D7D-446E-B1DF-3D368290C2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80001" y="25954570"/>
                        <a:ext cx="5836705" cy="45943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" name="그림 44">
            <a:extLst>
              <a:ext uri="{FF2B5EF4-FFF2-40B4-BE49-F238E27FC236}">
                <a16:creationId xmlns:a16="http://schemas.microsoft.com/office/drawing/2014/main" id="{1EE49DFD-3582-442C-A4DE-3F90F474BC92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-1" t="41347" r="61433" b="-1"/>
          <a:stretch/>
        </p:blipFill>
        <p:spPr>
          <a:xfrm>
            <a:off x="23869098" y="26647451"/>
            <a:ext cx="3623302" cy="3413183"/>
          </a:xfrm>
          <a:prstGeom prst="rect">
            <a:avLst/>
          </a:prstGeom>
        </p:spPr>
      </p:pic>
      <p:sp>
        <p:nvSpPr>
          <p:cNvPr id="46" name="화살표: 오른쪽 45">
            <a:extLst>
              <a:ext uri="{FF2B5EF4-FFF2-40B4-BE49-F238E27FC236}">
                <a16:creationId xmlns:a16="http://schemas.microsoft.com/office/drawing/2014/main" id="{DADA0DFE-264C-44D8-B249-FEF035415F19}"/>
              </a:ext>
            </a:extLst>
          </p:cNvPr>
          <p:cNvSpPr/>
          <p:nvPr/>
        </p:nvSpPr>
        <p:spPr>
          <a:xfrm>
            <a:off x="22798313" y="27975419"/>
            <a:ext cx="545391" cy="761681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A490DD9-16AB-48F1-99F4-58E3482C66A4}"/>
              </a:ext>
            </a:extLst>
          </p:cNvPr>
          <p:cNvSpPr txBox="1"/>
          <p:nvPr/>
        </p:nvSpPr>
        <p:spPr>
          <a:xfrm>
            <a:off x="1430849" y="21224484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50773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j-ea"/>
                <a:cs typeface="+mn-cs"/>
              </a:rPr>
              <a:t>Simple example of SSD operation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ea typeface="+mj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1065</TotalTime>
  <Words>535</Words>
  <Application>Microsoft Office PowerPoint</Application>
  <PresentationFormat>사용자 지정</PresentationFormat>
  <Paragraphs>48</Paragraphs>
  <Slides>1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Times New Roman</vt:lpstr>
      <vt:lpstr>Wingdings</vt:lpstr>
      <vt:lpstr>Office 테마</vt:lpstr>
      <vt:lpstr>Visio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USER</cp:lastModifiedBy>
  <cp:revision>53</cp:revision>
  <dcterms:created xsi:type="dcterms:W3CDTF">2018-03-08T06:02:33Z</dcterms:created>
  <dcterms:modified xsi:type="dcterms:W3CDTF">2026-04-13T05:50:34Z</dcterms:modified>
</cp:coreProperties>
</file>